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0" r:id="rId16"/>
    <p:sldId id="282" r:id="rId17"/>
    <p:sldId id="272" r:id="rId18"/>
    <p:sldId id="273" r:id="rId19"/>
    <p:sldId id="274" r:id="rId20"/>
    <p:sldId id="275" r:id="rId21"/>
    <p:sldId id="276" r:id="rId22"/>
    <p:sldId id="279" r:id="rId23"/>
    <p:sldId id="277" r:id="rId24"/>
    <p:sldId id="278" r:id="rId25"/>
    <p:sldId id="280" r:id="rId26"/>
    <p:sldId id="281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8"/>
    <p:restoredTop sz="93905"/>
  </p:normalViewPr>
  <p:slideViewPr>
    <p:cSldViewPr snapToGrid="0" snapToObjects="1">
      <p:cViewPr>
        <p:scale>
          <a:sx n="96" d="100"/>
          <a:sy n="96" d="100"/>
        </p:scale>
        <p:origin x="2008" y="-6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2A8DC9-F234-3A4C-92F2-4A63B9D24520}" type="datetimeFigureOut">
              <a:rPr lang="en-US" smtClean="0"/>
              <a:t>1/28/19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DFA00D-517F-AF4B-A54A-AA36D03407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2153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1BCE5-66F9-384C-A6F7-62AAF657AB45}" type="datetimeFigureOut">
              <a:rPr lang="en-US" smtClean="0"/>
              <a:t>1/28/19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28C9D7-0761-0741-9ADE-54A070AE69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043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28C9D7-0761-0741-9ADE-54A070AE69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684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28C9D7-0761-0741-9ADE-54A070AE69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8817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28C9D7-0761-0741-9ADE-54A070AE69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51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7A2BF-A95E-A64E-961E-E523785BFE7C}" type="datetime1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1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6E359-6305-6549-B865-65892276D766}" type="datetime1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6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FB69D-BE4A-1244-A3E4-92CCD93E471B}" type="datetime1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084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70E1F-FF88-9243-ABED-BFD66D89B3CE}" type="datetime1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201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DF817-4387-8D4B-A5B4-E88B44BFDC9E}" type="datetime1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541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185A3-69C2-5D4E-9009-0B56CC2FB9DB}" type="datetime1">
              <a:rPr lang="en-US" smtClean="0"/>
              <a:t>1/28/19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534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02A58-414E-504A-ADA9-FF7D98BE3DB4}" type="datetime1">
              <a:rPr lang="en-US" smtClean="0"/>
              <a:t>1/28/19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23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3CB8B-AC6B-0F4E-A29D-41688A034FB1}" type="datetime1">
              <a:rPr lang="en-US" smtClean="0"/>
              <a:t>1/28/19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11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ECF9B-F8BF-174F-932B-5A7025EAA425}" type="datetime1">
              <a:rPr lang="en-US" smtClean="0"/>
              <a:t>1/28/19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3604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8A7D2-9BEE-954C-BAD9-5FEE7C7100FB}" type="datetime1">
              <a:rPr lang="en-US" smtClean="0"/>
              <a:t>1/28/19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28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69DBE-061F-2147-BCF2-DF3A002426D8}" type="datetime1">
              <a:rPr lang="en-US" smtClean="0"/>
              <a:t>1/28/19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896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B1326-5426-0046-9233-368AAA747929}" type="datetime1">
              <a:rPr lang="en-US" smtClean="0"/>
              <a:t>1/28/19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290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bit.ly/datascienceshortage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83062"/>
            <a:ext cx="77724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  <a:t/>
            </a:r>
            <a:b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</a:br>
            <a: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  <a:t>ISE</a:t>
            </a:r>
            <a: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  <a:t>390</a:t>
            </a:r>
            <a: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  <a:t/>
            </a:r>
            <a:b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</a:br>
            <a: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  <a:t>Data Science</a:t>
            </a:r>
            <a:b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</a:br>
            <a: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  <a:t>Lecture 1</a:t>
            </a:r>
            <a:b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</a:br>
            <a: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  <a:t>Aug 27th</a:t>
            </a:r>
            <a:b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</a:br>
            <a: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  <a:t/>
            </a:r>
            <a:br>
              <a:rPr lang="en-US" sz="4800" dirty="0" smtClean="0">
                <a:solidFill>
                  <a:srgbClr val="FF0000"/>
                </a:solidFill>
                <a:latin typeface="Franklin Gothic Book" charset="0"/>
              </a:rPr>
            </a:b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7086600" cy="1752600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>
              <a:solidFill>
                <a:schemeClr val="tx1"/>
              </a:solidFill>
              <a:latin typeface="Perpetua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261" y="3580348"/>
            <a:ext cx="5581478" cy="2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9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Grade Announcement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the Blackboard Grade Center</a:t>
            </a:r>
          </a:p>
          <a:p>
            <a:r>
              <a:rPr lang="en-US" dirty="0" smtClean="0"/>
              <a:t>Quizzes are posted usually within a week or two 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u="sng" dirty="0" smtClean="0"/>
              <a:t>Why should I take this course?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Because you will get a good grade </a:t>
            </a:r>
            <a:r>
              <a:rPr lang="en-US" sz="2400" dirty="0" smtClean="0">
                <a:sym typeface="Wingdings"/>
              </a:rPr>
              <a:t></a:t>
            </a:r>
          </a:p>
          <a:p>
            <a:r>
              <a:rPr lang="en-US" sz="2400" dirty="0"/>
              <a:t>B</a:t>
            </a:r>
            <a:r>
              <a:rPr lang="en-US" sz="2400" dirty="0" smtClean="0"/>
              <a:t>y </a:t>
            </a:r>
            <a:r>
              <a:rPr lang="en-US" sz="2400" dirty="0"/>
              <a:t>2018 the United States will experience a shortage of 190,000 skilled data scientists, and 1.5 million managers and analysts capable of reaping actionable insights from the big data deluge</a:t>
            </a:r>
            <a:r>
              <a:rPr lang="en-US" sz="2400" dirty="0" smtClean="0"/>
              <a:t>.</a:t>
            </a:r>
            <a:r>
              <a:rPr lang="en-US" sz="2400" dirty="0"/>
              <a:t> </a:t>
            </a:r>
            <a:r>
              <a:rPr lang="en-US" sz="1400" dirty="0">
                <a:hlinkClick r:id="rId3"/>
              </a:rPr>
              <a:t>McKinsey Report Highlights the Impending Data Scientist Shortage</a:t>
            </a:r>
            <a:r>
              <a:rPr lang="en-US" sz="1400" dirty="0"/>
              <a:t> 23 July </a:t>
            </a:r>
            <a:r>
              <a:rPr lang="en-US" sz="1400" dirty="0" smtClean="0"/>
              <a:t>2013</a:t>
            </a:r>
          </a:p>
          <a:p>
            <a:r>
              <a:rPr lang="en-US" sz="2400" dirty="0" smtClean="0"/>
              <a:t>Data scientist jobs have been selected by Glassdoor as the most satisfying job and best paid jobs in </a:t>
            </a:r>
            <a:r>
              <a:rPr lang="en-US" sz="2400" dirty="0" smtClean="0"/>
              <a:t>2016, 2017, 2018. </a:t>
            </a:r>
            <a:endParaRPr lang="en-US" sz="2400" dirty="0"/>
          </a:p>
          <a:p>
            <a:r>
              <a:rPr lang="en-US" sz="2400" dirty="0" smtClean="0"/>
              <a:t>We will teach you how become a data scientists --- both theory and programming skills are required.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7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Do I need a master or PhD to get a data scientist job?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Short answer: if you have one you have better chance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Nonetheless data science would soon become core major in computer science. If your programming skills are good and you work on theory you have a good chance.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42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Why becoming a data scientist is difficult?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You need to know multiple skills and knowledge</a:t>
            </a:r>
          </a:p>
          <a:p>
            <a:pPr lvl="1"/>
            <a:r>
              <a:rPr lang="en-US" dirty="0" smtClean="0"/>
              <a:t>Probability</a:t>
            </a:r>
          </a:p>
          <a:p>
            <a:pPr lvl="1"/>
            <a:r>
              <a:rPr lang="en-US" dirty="0" smtClean="0"/>
              <a:t>Linear algebra</a:t>
            </a:r>
          </a:p>
          <a:p>
            <a:pPr lvl="1"/>
            <a:r>
              <a:rPr lang="en-US" dirty="0" smtClean="0"/>
              <a:t>Statistics</a:t>
            </a:r>
          </a:p>
          <a:p>
            <a:pPr lvl="1"/>
            <a:r>
              <a:rPr lang="en-US" dirty="0" smtClean="0"/>
              <a:t>Machine leaning</a:t>
            </a:r>
          </a:p>
          <a:p>
            <a:pPr lvl="1"/>
            <a:r>
              <a:rPr lang="en-US" dirty="0" smtClean="0"/>
              <a:t>Vision and idea to extract knowledge from data</a:t>
            </a:r>
          </a:p>
          <a:p>
            <a:pPr lvl="1"/>
            <a:r>
              <a:rPr lang="en-US" dirty="0" smtClean="0"/>
              <a:t>And last but not least programming skills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53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I don</a:t>
            </a:r>
            <a:r>
              <a:rPr lang="mr-IN" u="sng" dirty="0" smtClean="0"/>
              <a:t>’</a:t>
            </a:r>
            <a:r>
              <a:rPr lang="en-US" u="sng" dirty="0" smtClean="0"/>
              <a:t>t know much about these,</a:t>
            </a:r>
            <a:br>
              <a:rPr lang="en-US" u="sng" dirty="0" smtClean="0"/>
            </a:br>
            <a:r>
              <a:rPr lang="en-US" u="sng" dirty="0" smtClean="0"/>
              <a:t>can I still be a Data scientist?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Short answer: Yes</a:t>
            </a:r>
            <a:endParaRPr lang="en-US" dirty="0" smtClean="0"/>
          </a:p>
          <a:p>
            <a:r>
              <a:rPr lang="en-US" dirty="0" smtClean="0"/>
              <a:t>Well </a:t>
            </a:r>
            <a:r>
              <a:rPr lang="en-US" dirty="0" smtClean="0"/>
              <a:t>there are many Python libraries to become familiar with data science</a:t>
            </a:r>
          </a:p>
          <a:p>
            <a:endParaRPr lang="en-US" dirty="0"/>
          </a:p>
          <a:p>
            <a:r>
              <a:rPr lang="en-US" dirty="0" smtClean="0"/>
              <a:t>These libraries are </a:t>
            </a:r>
            <a:r>
              <a:rPr lang="en-US" dirty="0"/>
              <a:t>also a good way to start doing data science without actually understanding data science.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12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What is the best language to learn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 is  the </a:t>
            </a:r>
            <a:r>
              <a:rPr lang="en-US" dirty="0" smtClean="0">
                <a:solidFill>
                  <a:srgbClr val="FF0000"/>
                </a:solidFill>
              </a:rPr>
              <a:t>winner</a:t>
            </a:r>
          </a:p>
          <a:p>
            <a:r>
              <a:rPr lang="en-US" dirty="0" smtClean="0"/>
              <a:t>R  </a:t>
            </a:r>
            <a:r>
              <a:rPr lang="en-US" dirty="0" smtClean="0">
                <a:solidFill>
                  <a:srgbClr val="FF0000"/>
                </a:solidFill>
              </a:rPr>
              <a:t>was the top choice and still is if you do more statistics</a:t>
            </a:r>
          </a:p>
          <a:p>
            <a:r>
              <a:rPr lang="en-US" dirty="0" smtClean="0"/>
              <a:t>MATLAB  </a:t>
            </a:r>
            <a:r>
              <a:rPr lang="en-US" dirty="0" smtClean="0">
                <a:solidFill>
                  <a:srgbClr val="FF0000"/>
                </a:solidFill>
              </a:rPr>
              <a:t>best one but issue is money so companies want you to know Python or R.</a:t>
            </a:r>
          </a:p>
          <a:p>
            <a:r>
              <a:rPr lang="en-US" dirty="0" smtClean="0"/>
              <a:t>Java or Scala  </a:t>
            </a:r>
            <a:r>
              <a:rPr lang="en-US" dirty="0" smtClean="0">
                <a:solidFill>
                  <a:srgbClr val="FF0000"/>
                </a:solidFill>
              </a:rPr>
              <a:t>a few people believe so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1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The 2018 Top Programming Languages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224" y="1600200"/>
            <a:ext cx="7693551" cy="4525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42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What is our approach?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 focus on small problems but try to cover both theory and implementation</a:t>
            </a:r>
          </a:p>
          <a:p>
            <a:r>
              <a:rPr lang="en-US" dirty="0" smtClean="0"/>
              <a:t>You do need to have some preliminary knowledge about probability, stats, linear algebra and basic of Python</a:t>
            </a:r>
          </a:p>
          <a:p>
            <a:r>
              <a:rPr lang="en-US" dirty="0" smtClean="0"/>
              <a:t>We do teach some machine learning topics</a:t>
            </a:r>
          </a:p>
          <a:p>
            <a:r>
              <a:rPr lang="en-US" dirty="0" smtClean="0"/>
              <a:t>We are not looking at ML methods like a black box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6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Is Data Science new?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but  three things have changed:</a:t>
            </a:r>
          </a:p>
          <a:p>
            <a:endParaRPr lang="en-US" dirty="0"/>
          </a:p>
          <a:p>
            <a:pPr lvl="1"/>
            <a:r>
              <a:rPr lang="en-US" dirty="0" smtClean="0"/>
              <a:t>Computers are faster</a:t>
            </a:r>
          </a:p>
          <a:p>
            <a:pPr lvl="1"/>
            <a:r>
              <a:rPr lang="en-US" dirty="0" smtClean="0"/>
              <a:t>More data are available </a:t>
            </a:r>
          </a:p>
          <a:p>
            <a:pPr lvl="1"/>
            <a:r>
              <a:rPr lang="en-US" dirty="0" smtClean="0"/>
              <a:t>Cheap and fast way to store data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9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a data scientist?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Someone who extracts insights from messy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37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Office Hours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Arial"/>
                <a:cs typeface="Arial"/>
              </a:rPr>
              <a:t>Name:  Martin Radfar </a:t>
            </a:r>
          </a:p>
          <a:p>
            <a:endParaRPr lang="en-US" dirty="0" smtClean="0">
              <a:latin typeface="Arial"/>
              <a:cs typeface="Arial"/>
            </a:endParaRPr>
          </a:p>
          <a:p>
            <a:r>
              <a:rPr lang="en-US" dirty="0" smtClean="0">
                <a:latin typeface="Arial"/>
                <a:cs typeface="Arial"/>
              </a:rPr>
              <a:t>Email:  </a:t>
            </a:r>
            <a:r>
              <a:rPr lang="en-US" dirty="0" err="1" smtClean="0">
                <a:latin typeface="Arial"/>
                <a:cs typeface="Arial"/>
              </a:rPr>
              <a:t>radfar@cs.stonybrook.edu</a:t>
            </a:r>
            <a:endParaRPr lang="en-US" dirty="0" smtClean="0">
              <a:latin typeface="Arial"/>
              <a:cs typeface="Arial"/>
            </a:endParaRPr>
          </a:p>
          <a:p>
            <a:endParaRPr lang="en-US" dirty="0" smtClean="0">
              <a:latin typeface="Arial"/>
              <a:cs typeface="Arial"/>
            </a:endParaRPr>
          </a:p>
          <a:p>
            <a:r>
              <a:rPr lang="en-US" dirty="0" smtClean="0">
                <a:latin typeface="Arial"/>
                <a:cs typeface="Arial"/>
              </a:rPr>
              <a:t>Office:  131 New CS  Building</a:t>
            </a:r>
          </a:p>
          <a:p>
            <a:endParaRPr lang="en-US" dirty="0" smtClean="0">
              <a:latin typeface="Arial"/>
              <a:cs typeface="Arial"/>
            </a:endParaRPr>
          </a:p>
          <a:p>
            <a:r>
              <a:rPr lang="en-US" dirty="0" smtClean="0">
                <a:latin typeface="Arial"/>
                <a:cs typeface="Arial"/>
              </a:rPr>
              <a:t>Hours: TUE  1pm-4pm</a:t>
            </a:r>
          </a:p>
          <a:p>
            <a:endParaRPr lang="en-US" dirty="0" smtClean="0">
              <a:latin typeface="Arial"/>
              <a:cs typeface="Arial"/>
            </a:endParaRPr>
          </a:p>
          <a:p>
            <a:r>
              <a:rPr lang="en-US" sz="3000" dirty="0" smtClean="0"/>
              <a:t>http</a:t>
            </a:r>
            <a:r>
              <a:rPr lang="en-US" sz="3000" dirty="0"/>
              <a:t>://www.cs.stonybrook.edu/~</a:t>
            </a:r>
            <a:r>
              <a:rPr lang="en-US" sz="3000" dirty="0" err="1" smtClean="0"/>
              <a:t>radfar</a:t>
            </a:r>
            <a:r>
              <a:rPr lang="en-US" sz="3000" dirty="0" smtClean="0"/>
              <a:t>/CSE391 </a:t>
            </a:r>
            <a:endParaRPr lang="en-US" sz="3000" dirty="0"/>
          </a:p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56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4 Types of Data Science Jobs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8806" y="1469455"/>
            <a:ext cx="4384394" cy="506945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20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96597" y="6414750"/>
            <a:ext cx="12722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SCR:UDACITY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0326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Course Topics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Introduction: what is data science?</a:t>
            </a:r>
          </a:p>
          <a:p>
            <a:r>
              <a:rPr lang="en-US" sz="2400" dirty="0"/>
              <a:t>Mathematics preliminary: probability + statistics review</a:t>
            </a:r>
          </a:p>
          <a:p>
            <a:r>
              <a:rPr lang="en-US" sz="2400" dirty="0"/>
              <a:t>Tools: Python and scientific libraries</a:t>
            </a:r>
          </a:p>
          <a:p>
            <a:r>
              <a:rPr lang="en-US" sz="2400" dirty="0"/>
              <a:t>Data munging</a:t>
            </a:r>
          </a:p>
          <a:p>
            <a:r>
              <a:rPr lang="en-US" sz="2400" dirty="0"/>
              <a:t>Statistics I: Analysis</a:t>
            </a:r>
          </a:p>
          <a:p>
            <a:r>
              <a:rPr lang="en-US" sz="2400" dirty="0"/>
              <a:t>Visualization</a:t>
            </a:r>
          </a:p>
          <a:p>
            <a:r>
              <a:rPr lang="en-US" sz="2400" dirty="0"/>
              <a:t>Linear algebra and dimensionality reduction</a:t>
            </a:r>
          </a:p>
          <a:p>
            <a:r>
              <a:rPr lang="en-US" sz="2400" dirty="0"/>
              <a:t>Linear regression</a:t>
            </a:r>
          </a:p>
          <a:p>
            <a:r>
              <a:rPr lang="en-US" sz="2400" dirty="0"/>
              <a:t>Supervised learning</a:t>
            </a:r>
          </a:p>
          <a:p>
            <a:r>
              <a:rPr lang="en-US" sz="2400" dirty="0"/>
              <a:t>Unsupervised learning</a:t>
            </a:r>
          </a:p>
          <a:p>
            <a:r>
              <a:rPr lang="en-US" sz="2400" dirty="0"/>
              <a:t>Using </a:t>
            </a:r>
            <a:r>
              <a:rPr lang="en-US" sz="2400" dirty="0" err="1"/>
              <a:t>iPyhton</a:t>
            </a:r>
            <a:r>
              <a:rPr lang="en-US" sz="2400" dirty="0"/>
              <a:t> and </a:t>
            </a:r>
            <a:r>
              <a:rPr lang="en-US" sz="2400" dirty="0" err="1"/>
              <a:t>Jupyter</a:t>
            </a:r>
            <a:r>
              <a:rPr lang="en-US" sz="2400" dirty="0"/>
              <a:t> notebook as interactive environments</a:t>
            </a:r>
          </a:p>
          <a:p>
            <a:r>
              <a:rPr lang="en-US" sz="2400" dirty="0"/>
              <a:t>Implementing machine learning techniques, broadly speaking supervised and unsupervised learning methods and dimensionality reduction using </a:t>
            </a:r>
            <a:r>
              <a:rPr lang="en-US" sz="2400" dirty="0" err="1"/>
              <a:t>SciKit</a:t>
            </a:r>
            <a:r>
              <a:rPr lang="en-US" sz="2400" dirty="0"/>
              <a:t>-Learn</a:t>
            </a:r>
          </a:p>
          <a:p>
            <a:r>
              <a:rPr lang="en-US" sz="2400" dirty="0"/>
              <a:t>Introduction to deep learning</a:t>
            </a:r>
          </a:p>
          <a:p>
            <a:r>
              <a:rPr lang="en-US" sz="2400" dirty="0"/>
              <a:t>Natural language processing</a:t>
            </a:r>
          </a:p>
          <a:p>
            <a:r>
              <a:rPr lang="en-US" sz="2400" dirty="0"/>
              <a:t>Time series analysis using Pandas</a:t>
            </a:r>
          </a:p>
          <a:p>
            <a:r>
              <a:rPr lang="en-US" sz="2400" dirty="0"/>
              <a:t>Network analysis</a:t>
            </a:r>
          </a:p>
          <a:p>
            <a:r>
              <a:rPr lang="en-US" sz="2400" dirty="0"/>
              <a:t>Bayesian inference and introduction to Bayesian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3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Course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4400" dirty="0"/>
              <a:t>Using </a:t>
            </a:r>
            <a:r>
              <a:rPr lang="en-US" sz="4400" dirty="0" err="1"/>
              <a:t>iPyhton</a:t>
            </a:r>
            <a:r>
              <a:rPr lang="en-US" sz="4400" dirty="0"/>
              <a:t> and </a:t>
            </a:r>
            <a:r>
              <a:rPr lang="en-US" sz="4400" dirty="0" err="1"/>
              <a:t>Jupyter</a:t>
            </a:r>
            <a:r>
              <a:rPr lang="en-US" sz="4400" dirty="0"/>
              <a:t> notebook as interactive environments</a:t>
            </a:r>
          </a:p>
          <a:p>
            <a:r>
              <a:rPr lang="en-US" sz="4400" dirty="0"/>
              <a:t>Implementing machine learning techniques, broadly speaking supervised and unsupervised learning methods and dimensionality reduction using </a:t>
            </a:r>
            <a:r>
              <a:rPr lang="en-US" sz="4400" dirty="0" err="1"/>
              <a:t>SciKit</a:t>
            </a:r>
            <a:r>
              <a:rPr lang="en-US" sz="4400" dirty="0"/>
              <a:t>-Learn</a:t>
            </a:r>
          </a:p>
          <a:p>
            <a:r>
              <a:rPr lang="en-US" sz="4400" dirty="0"/>
              <a:t>Introduction to deep learning</a:t>
            </a:r>
          </a:p>
          <a:p>
            <a:r>
              <a:rPr lang="en-US" sz="4400" dirty="0"/>
              <a:t>Natural language processing</a:t>
            </a:r>
          </a:p>
          <a:p>
            <a:r>
              <a:rPr lang="en-US" sz="4400" dirty="0"/>
              <a:t>Time series analysis using Pandas</a:t>
            </a:r>
          </a:p>
          <a:p>
            <a:r>
              <a:rPr lang="en-US" sz="4400" dirty="0"/>
              <a:t>Network analysis</a:t>
            </a:r>
          </a:p>
          <a:p>
            <a:r>
              <a:rPr lang="en-US" sz="4400" dirty="0"/>
              <a:t>Bayesian inference and introduction to Bayesian networks</a:t>
            </a:r>
          </a:p>
          <a:p>
            <a:pPr>
              <a:buFont typeface="Wingdings" charset="2"/>
              <a:buChar char="§"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7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Python Integrated </a:t>
            </a:r>
            <a:r>
              <a:rPr lang="en-US" dirty="0"/>
              <a:t>Development </a:t>
            </a:r>
            <a:r>
              <a:rPr lang="en-US" dirty="0" smtClean="0"/>
              <a:t>Environments (IDE)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Spyder</a:t>
            </a:r>
            <a:endParaRPr lang="en-US" dirty="0"/>
          </a:p>
          <a:p>
            <a:r>
              <a:rPr lang="en-US" dirty="0" err="1">
                <a:solidFill>
                  <a:srgbClr val="FF0000"/>
                </a:solidFill>
              </a:rPr>
              <a:t>PyCharm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 smtClean="0"/>
              <a:t>Rodeo</a:t>
            </a:r>
          </a:p>
          <a:p>
            <a:r>
              <a:rPr lang="en-US" dirty="0" err="1"/>
              <a:t>Pydev</a:t>
            </a:r>
            <a:r>
              <a:rPr lang="en-US" dirty="0"/>
              <a:t> with </a:t>
            </a:r>
            <a:r>
              <a:rPr lang="en-US" dirty="0" smtClean="0"/>
              <a:t>Eclipse</a:t>
            </a:r>
          </a:p>
          <a:p>
            <a:r>
              <a:rPr lang="en-US" dirty="0"/>
              <a:t>Wing </a:t>
            </a:r>
            <a:r>
              <a:rPr lang="en-US" dirty="0" smtClean="0"/>
              <a:t>IDE</a:t>
            </a:r>
          </a:p>
          <a:p>
            <a:r>
              <a:rPr lang="en-US" dirty="0"/>
              <a:t>PTVS </a:t>
            </a:r>
            <a:endParaRPr lang="en-US" dirty="0" smtClean="0"/>
          </a:p>
          <a:p>
            <a:r>
              <a:rPr lang="en-US" dirty="0" smtClean="0"/>
              <a:t>VIM</a:t>
            </a:r>
          </a:p>
          <a:p>
            <a:r>
              <a:rPr lang="en-US" dirty="0" err="1" smtClean="0">
                <a:solidFill>
                  <a:srgbClr val="FF0000"/>
                </a:solidFill>
              </a:rPr>
              <a:t>Jupyter</a:t>
            </a:r>
            <a:r>
              <a:rPr lang="en-US" dirty="0" smtClean="0">
                <a:solidFill>
                  <a:srgbClr val="FF0000"/>
                </a:solidFill>
              </a:rPr>
              <a:t> Notebook 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78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Download Python V3.6.4 from</a:t>
            </a:r>
            <a:br>
              <a:rPr lang="en-US" dirty="0" smtClean="0"/>
            </a:br>
            <a:r>
              <a:rPr lang="en-US" dirty="0" err="1" smtClean="0"/>
              <a:t>Python.org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23787"/>
            <a:ext cx="8229600" cy="387878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38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Installing </a:t>
            </a:r>
            <a:r>
              <a:rPr lang="en-US" dirty="0" err="1"/>
              <a:t>Jupyter</a:t>
            </a:r>
            <a:r>
              <a:rPr lang="en-US" dirty="0"/>
              <a:t> using Anaconda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40407"/>
            <a:ext cx="8229600" cy="444554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592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Textbooks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74" y="1417638"/>
            <a:ext cx="1434358" cy="20706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435" y="1307309"/>
            <a:ext cx="1828800" cy="21809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451" y="1372489"/>
            <a:ext cx="1620019" cy="21609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74" y="3690489"/>
            <a:ext cx="1769255" cy="25507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567" y="3701808"/>
            <a:ext cx="1788433" cy="253944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265" y="3819127"/>
            <a:ext cx="1691448" cy="229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4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Grading Schema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Assignments and projects </a:t>
            </a:r>
            <a:r>
              <a:rPr lang="en-US" dirty="0"/>
              <a:t>3</a:t>
            </a:r>
            <a:r>
              <a:rPr lang="en-US" dirty="0" smtClean="0"/>
              <a:t>0%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Quizzes: 15%</a:t>
            </a:r>
          </a:p>
          <a:p>
            <a:endParaRPr lang="en-US" dirty="0"/>
          </a:p>
          <a:p>
            <a:r>
              <a:rPr lang="en-US" dirty="0"/>
              <a:t>Midterm </a:t>
            </a:r>
            <a:r>
              <a:rPr lang="en-US" dirty="0" smtClean="0"/>
              <a:t>: 25%</a:t>
            </a:r>
          </a:p>
          <a:p>
            <a:endParaRPr lang="en-US" dirty="0"/>
          </a:p>
          <a:p>
            <a:r>
              <a:rPr lang="en-US" dirty="0"/>
              <a:t>Finals: </a:t>
            </a:r>
            <a:r>
              <a:rPr lang="en-US" dirty="0" smtClean="0"/>
              <a:t>30 </a:t>
            </a:r>
            <a:r>
              <a:rPr lang="en-US" dirty="0"/>
              <a:t>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92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u="sng" dirty="0" smtClean="0"/>
              <a:t>Numeric to letter conversion </a:t>
            </a:r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5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625" y="1600200"/>
            <a:ext cx="5764750" cy="4525963"/>
          </a:xfrm>
        </p:spPr>
      </p:pic>
    </p:spTree>
    <p:extLst>
      <p:ext uri="{BB962C8B-B14F-4D97-AF65-F5344CB8AC3E}">
        <p14:creationId xmlns:p14="http://schemas.microsoft.com/office/powerpoint/2010/main" val="97125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Email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email me,  in the title of the email mention the course, i.e. CSE391, otherwise I might ignore your email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2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Blackboard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the blackboard app and turn on the notification</a:t>
            </a:r>
          </a:p>
          <a:p>
            <a:r>
              <a:rPr lang="en-US" dirty="0" smtClean="0"/>
              <a:t>Before emailing me check the blackboard,  answer to your question might be posted there.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3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Piazza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Join the course on Piazza</a:t>
            </a:r>
          </a:p>
          <a:p>
            <a:r>
              <a:rPr lang="en-US" dirty="0" smtClean="0"/>
              <a:t>Used it as a student forum </a:t>
            </a:r>
          </a:p>
          <a:p>
            <a:r>
              <a:rPr lang="en-US" dirty="0" smtClean="0"/>
              <a:t>Don’t post any question directed to me. Email me, meet me during office hours, or email for an appointment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9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Assignments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Don’t copy assignments, all students involved will get  negative grades for copied assignments </a:t>
            </a:r>
          </a:p>
          <a:p>
            <a:endParaRPr lang="en-US" dirty="0"/>
          </a:p>
          <a:p>
            <a:r>
              <a:rPr lang="en-US" dirty="0"/>
              <a:t>Assignments should be submitted </a:t>
            </a:r>
            <a:r>
              <a:rPr lang="en-US" dirty="0" smtClean="0"/>
              <a:t>electronically</a:t>
            </a:r>
          </a:p>
          <a:p>
            <a:r>
              <a:rPr lang="en-US" dirty="0" smtClean="0"/>
              <a:t>Late </a:t>
            </a:r>
            <a:r>
              <a:rPr lang="en-US" dirty="0"/>
              <a:t>assignment policy: For each day late - 20% of the assignment's grade (to a minimum above 0%)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50D35-9054-CE43-B044-9E52C31ADA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14268</TotalTime>
  <Words>717</Words>
  <Application>Microsoft Macintosh PowerPoint</Application>
  <PresentationFormat>On-screen Show (4:3)</PresentationFormat>
  <Paragraphs>152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Calibri</vt:lpstr>
      <vt:lpstr>Franklin Gothic Book</vt:lpstr>
      <vt:lpstr>Mangal</vt:lpstr>
      <vt:lpstr>Perpetua</vt:lpstr>
      <vt:lpstr>Wingdings</vt:lpstr>
      <vt:lpstr>Arial</vt:lpstr>
      <vt:lpstr>Office Theme</vt:lpstr>
      <vt:lpstr> ISE390 Data Science Lecture 1 Aug 27th  </vt:lpstr>
      <vt:lpstr>Office Hours</vt:lpstr>
      <vt:lpstr>Textbooks</vt:lpstr>
      <vt:lpstr>Grading Schema</vt:lpstr>
      <vt:lpstr>Numeric to letter conversion </vt:lpstr>
      <vt:lpstr>Email</vt:lpstr>
      <vt:lpstr>Blackboard</vt:lpstr>
      <vt:lpstr>Piazza</vt:lpstr>
      <vt:lpstr>Assignments</vt:lpstr>
      <vt:lpstr>Grade Announcement</vt:lpstr>
      <vt:lpstr>Why should I take this course?</vt:lpstr>
      <vt:lpstr>Do I need a master or PhD to get a data scientist job?</vt:lpstr>
      <vt:lpstr>Why becoming a data scientist is difficult?</vt:lpstr>
      <vt:lpstr>I don’t know much about these, can I still be a Data scientist?</vt:lpstr>
      <vt:lpstr>What is the best language to learn</vt:lpstr>
      <vt:lpstr>The 2018 Top Programming Languages</vt:lpstr>
      <vt:lpstr>What is our approach?</vt:lpstr>
      <vt:lpstr>Is Data Science new?</vt:lpstr>
      <vt:lpstr>Who is a data scientist?</vt:lpstr>
      <vt:lpstr>4 Types of Data Science Jobs</vt:lpstr>
      <vt:lpstr>Course Topics</vt:lpstr>
      <vt:lpstr>Course Topics</vt:lpstr>
      <vt:lpstr>Python Integrated Development Environments (IDE)</vt:lpstr>
      <vt:lpstr>Download Python V3.6.4 from Python.org</vt:lpstr>
      <vt:lpstr>Installing Jupyter using Anaconda 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CSE215 Foundations of Computer Science Course Information</dc:title>
  <dc:creator>Hossein Radfar</dc:creator>
  <cp:lastModifiedBy>Martin Radfar</cp:lastModifiedBy>
  <cp:revision>291</cp:revision>
  <dcterms:created xsi:type="dcterms:W3CDTF">2017-08-17T16:46:39Z</dcterms:created>
  <dcterms:modified xsi:type="dcterms:W3CDTF">2019-01-28T21:53:49Z</dcterms:modified>
</cp:coreProperties>
</file>

<file path=docProps/thumbnail.jpeg>
</file>